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5" r:id="rId1"/>
  </p:sldMasterIdLst>
  <p:sldIdLst>
    <p:sldId id="256" r:id="rId2"/>
    <p:sldId id="257" r:id="rId3"/>
    <p:sldId id="258" r:id="rId4"/>
    <p:sldId id="260" r:id="rId5"/>
    <p:sldId id="274" r:id="rId6"/>
    <p:sldId id="263" r:id="rId7"/>
    <p:sldId id="271" r:id="rId8"/>
    <p:sldId id="266" r:id="rId9"/>
    <p:sldId id="267" r:id="rId10"/>
    <p:sldId id="268" r:id="rId11"/>
    <p:sldId id="269" r:id="rId12"/>
    <p:sldId id="270" r:id="rId13"/>
    <p:sldId id="275" r:id="rId14"/>
    <p:sldId id="276" r:id="rId15"/>
    <p:sldId id="262" r:id="rId16"/>
    <p:sldId id="259" r:id="rId17"/>
    <p:sldId id="264" r:id="rId18"/>
    <p:sldId id="265" r:id="rId19"/>
    <p:sldId id="261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0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8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2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9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5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81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0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855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28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57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E69A050-28AF-4136-9036-2A6704E08F78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11E85CE-11F2-4328-80AB-99A6FF3A5C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53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64427" y="3627913"/>
            <a:ext cx="8716487" cy="10806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53" y="815472"/>
            <a:ext cx="5045902" cy="479360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397363"/>
            <a:ext cx="8304697" cy="39386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/>
              <a:t> </a:t>
            </a:r>
            <a:endParaRPr lang="uk-UA" sz="4800" dirty="0"/>
          </a:p>
          <a:p>
            <a:r>
              <a:rPr lang="uk-UA" sz="4000" dirty="0" smtClean="0"/>
              <a:t>Факультет математики та інформатики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Запрошує на навчання</a:t>
            </a:r>
          </a:p>
          <a:p>
            <a:r>
              <a:rPr lang="uk-UA" sz="4000" smtClean="0">
                <a:solidFill>
                  <a:schemeClr val="bg1"/>
                </a:solidFill>
              </a:rPr>
              <a:t>За спеціальностями</a:t>
            </a:r>
            <a:endParaRPr lang="uk-UA" sz="40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Середня освіта (математика) </a:t>
            </a:r>
          </a:p>
          <a:p>
            <a:r>
              <a:rPr lang="uk-UA" sz="2800" dirty="0" smtClean="0">
                <a:solidFill>
                  <a:schemeClr val="bg1">
                    <a:lumMod val="85000"/>
                  </a:schemeClr>
                </a:solidFill>
              </a:rPr>
              <a:t>Середня освіта (інформатика)</a:t>
            </a:r>
            <a:r>
              <a:rPr lang="uk-UA" sz="4800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uk-UA" sz="4800" dirty="0">
                <a:solidFill>
                  <a:schemeClr val="bg1">
                    <a:lumMod val="85000"/>
                  </a:schemeClr>
                </a:solidFill>
              </a:rPr>
            </a:br>
            <a:endParaRPr lang="ru-RU" sz="4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0538" cy="5734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62" y="0"/>
            <a:ext cx="4300538" cy="5734050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981067" y="1"/>
            <a:ext cx="8295643" cy="10758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594" indent="-182875" algn="l" defTabSz="914377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" indent="0" algn="ctr">
              <a:buNone/>
            </a:pPr>
            <a:r>
              <a:rPr lang="uk-UA" sz="6600" b="1" dirty="0" smtClean="0"/>
              <a:t>Найгарніші </a:t>
            </a:r>
            <a:r>
              <a:rPr lang="uk-UA" sz="6600" b="1" dirty="0" err="1" smtClean="0"/>
              <a:t>фотозони</a:t>
            </a:r>
            <a:endParaRPr lang="uk-UA" sz="6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354" y="2400123"/>
            <a:ext cx="4465067" cy="44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07533" cy="4195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-365" r="11742" b="4949"/>
          <a:stretch/>
        </p:blipFill>
        <p:spPr>
          <a:xfrm>
            <a:off x="4192100" y="-42158"/>
            <a:ext cx="4138694" cy="4238003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973005" y="4704381"/>
            <a:ext cx="10204793" cy="1409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594" indent="-182875" algn="l" defTabSz="914377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9" indent="0" algn="ctr">
              <a:buFont typeface="Corbel" pitchFamily="34" charset="0"/>
              <a:buNone/>
            </a:pPr>
            <a:r>
              <a:rPr lang="uk-UA" sz="6600" b="1" dirty="0" smtClean="0"/>
              <a:t>По-справжньому кольорові навчальні будні</a:t>
            </a:r>
            <a:endParaRPr lang="ru-RU" sz="6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2241" r="19873"/>
          <a:stretch/>
        </p:blipFill>
        <p:spPr>
          <a:xfrm>
            <a:off x="8330793" y="-59701"/>
            <a:ext cx="3897369" cy="4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86200" cy="3790800"/>
          </a:xfrm>
          <a:prstGeom prst="rect">
            <a:avLst/>
          </a:prstGeom>
        </p:spPr>
      </p:pic>
      <p:pic>
        <p:nvPicPr>
          <p:cNvPr id="10" name="Picture 2" descr="Світлина від Профспілкова організація студентів ЧНУ ім. Ю. Федьковича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/>
          <a:stretch/>
        </p:blipFill>
        <p:spPr bwMode="auto">
          <a:xfrm>
            <a:off x="5341866" y="0"/>
            <a:ext cx="7391880" cy="398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8893"/>
            <a:ext cx="6345079" cy="3569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544" r="2706"/>
          <a:stretch/>
        </p:blipFill>
        <p:spPr>
          <a:xfrm>
            <a:off x="6345079" y="3243435"/>
            <a:ext cx="6152827" cy="36145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263" y="2573451"/>
            <a:ext cx="9258300" cy="87565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7200" b="1" dirty="0" smtClean="0"/>
              <a:t>Найцікавіше дозвілля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36461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45229" r="6133"/>
          <a:stretch/>
        </p:blipFill>
        <p:spPr>
          <a:xfrm>
            <a:off x="2470254" y="0"/>
            <a:ext cx="6218384" cy="30064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r="3438"/>
          <a:stretch/>
        </p:blipFill>
        <p:spPr>
          <a:xfrm>
            <a:off x="0" y="2751528"/>
            <a:ext cx="6159709" cy="41064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/>
          <a:stretch/>
        </p:blipFill>
        <p:spPr>
          <a:xfrm>
            <a:off x="0" y="-1113888"/>
            <a:ext cx="3875809" cy="38654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6565" r="4971" b="21414"/>
          <a:stretch/>
        </p:blipFill>
        <p:spPr>
          <a:xfrm>
            <a:off x="8378319" y="-637309"/>
            <a:ext cx="3823855" cy="36298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6"/>
          <a:stretch/>
        </p:blipFill>
        <p:spPr>
          <a:xfrm>
            <a:off x="6159709" y="2765382"/>
            <a:ext cx="6208210" cy="410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7" y="-62925"/>
            <a:ext cx="6424551" cy="6920925"/>
          </a:xfrm>
          <a:prstGeom prst="rect">
            <a:avLst/>
          </a:prstGeom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22" y="0"/>
            <a:ext cx="5388896" cy="694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39387"/>
            <a:ext cx="12058650" cy="551213"/>
          </a:xfrm>
        </p:spPr>
        <p:txBody>
          <a:bodyPr>
            <a:noAutofit/>
          </a:bodyPr>
          <a:lstStyle/>
          <a:p>
            <a:pPr marL="45719" indent="0" algn="ctr">
              <a:buNone/>
            </a:pPr>
            <a:r>
              <a:rPr lang="ru-RU" sz="3200" dirty="0" err="1" smtClean="0"/>
              <a:t>Після</a:t>
            </a:r>
            <a:r>
              <a:rPr lang="ru-RU" sz="3200" dirty="0" smtClean="0"/>
              <a:t> </a:t>
            </a:r>
            <a:r>
              <a:rPr lang="ru-RU" sz="3200" dirty="0" err="1" smtClean="0"/>
              <a:t>закінчення</a:t>
            </a:r>
            <a:r>
              <a:rPr lang="ru-RU" sz="3200" dirty="0" smtClean="0"/>
              <a:t> </a:t>
            </a:r>
            <a:r>
              <a:rPr lang="ru-RU" sz="3200" dirty="0" err="1" smtClean="0"/>
              <a:t>університету</a:t>
            </a:r>
            <a:r>
              <a:rPr lang="ru-RU" sz="3200" dirty="0" smtClean="0"/>
              <a:t> </a:t>
            </a:r>
            <a:r>
              <a:rPr lang="ru-RU" sz="3200" dirty="0" err="1" smtClean="0"/>
              <a:t>ти</a:t>
            </a:r>
            <a:r>
              <a:rPr lang="ru-RU" sz="3200" dirty="0" smtClean="0"/>
              <a:t> </a:t>
            </a:r>
            <a:r>
              <a:rPr lang="ru-RU" sz="3200" dirty="0" err="1"/>
              <a:t>зможеш</a:t>
            </a:r>
            <a:r>
              <a:rPr lang="ru-RU" sz="3200" dirty="0"/>
              <a:t> </a:t>
            </a:r>
            <a:r>
              <a:rPr lang="ru-RU" sz="3200" dirty="0" err="1"/>
              <a:t>працювати</a:t>
            </a:r>
            <a:r>
              <a:rPr lang="ru-RU" sz="3200" dirty="0"/>
              <a:t> </a:t>
            </a:r>
            <a:r>
              <a:rPr lang="ru-RU" sz="3200" dirty="0" err="1"/>
              <a:t>викладачем</a:t>
            </a:r>
            <a:r>
              <a:rPr lang="ru-RU" sz="3200" dirty="0"/>
              <a:t> математики та </a:t>
            </a:r>
            <a:r>
              <a:rPr lang="ru-RU" sz="3200" dirty="0" err="1"/>
              <a:t>інформатики</a:t>
            </a:r>
            <a:r>
              <a:rPr lang="ru-RU" sz="3200" dirty="0"/>
              <a:t> у </a:t>
            </a:r>
            <a:r>
              <a:rPr lang="ru-RU" sz="3200" dirty="0" err="1"/>
              <a:t>середніх</a:t>
            </a:r>
            <a:r>
              <a:rPr lang="ru-RU" sz="3200" dirty="0"/>
              <a:t> та </a:t>
            </a:r>
            <a:r>
              <a:rPr lang="ru-RU" sz="3200" dirty="0" err="1"/>
              <a:t>середніх</a:t>
            </a:r>
            <a:r>
              <a:rPr lang="ru-RU" sz="3200" dirty="0"/>
              <a:t> </a:t>
            </a:r>
            <a:r>
              <a:rPr lang="ru-RU" sz="3200" dirty="0" err="1"/>
              <a:t>спеціальних</a:t>
            </a:r>
            <a:r>
              <a:rPr lang="ru-RU" sz="3200" dirty="0"/>
              <a:t> </a:t>
            </a:r>
            <a:r>
              <a:rPr lang="ru-RU" sz="3200" dirty="0" err="1"/>
              <a:t>освітніх</a:t>
            </a:r>
            <a:r>
              <a:rPr lang="ru-RU" sz="3200" dirty="0"/>
              <a:t> закладах, а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займатися</a:t>
            </a:r>
            <a:r>
              <a:rPr lang="ru-RU" sz="3200" dirty="0"/>
              <a:t> </a:t>
            </a:r>
            <a:r>
              <a:rPr lang="ru-RU" sz="3200" dirty="0" err="1"/>
              <a:t>науковою</a:t>
            </a:r>
            <a:r>
              <a:rPr lang="ru-RU" sz="3200" dirty="0"/>
              <a:t> </a:t>
            </a:r>
            <a:r>
              <a:rPr lang="ru-RU" sz="3200" dirty="0" err="1"/>
              <a:t>роботою</a:t>
            </a:r>
            <a:r>
              <a:rPr lang="ru-RU" sz="3200" dirty="0"/>
              <a:t>.</a:t>
            </a:r>
          </a:p>
          <a:p>
            <a:pPr algn="ctr"/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33"/>
            <a:ext cx="6378223" cy="4783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266" y="2079096"/>
            <a:ext cx="6380734" cy="47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388" y="783771"/>
            <a:ext cx="8241475" cy="4160791"/>
          </a:xfrm>
        </p:spPr>
        <p:txBody>
          <a:bodyPr>
            <a:noAutofit/>
          </a:bodyPr>
          <a:lstStyle/>
          <a:p>
            <a:pPr marL="45719" indent="0">
              <a:lnSpc>
                <a:spcPct val="100000"/>
              </a:lnSpc>
              <a:buNone/>
            </a:pPr>
            <a:r>
              <a:rPr lang="ru-RU" sz="2800" b="1" dirty="0"/>
              <a:t>Для </a:t>
            </a:r>
            <a:r>
              <a:rPr lang="ru-RU" sz="2800" b="1" dirty="0" err="1"/>
              <a:t>вступу</a:t>
            </a:r>
            <a:r>
              <a:rPr lang="ru-RU" sz="2800" b="1" dirty="0"/>
              <a:t> на бюджет </a:t>
            </a:r>
            <a:r>
              <a:rPr lang="ru-RU" sz="2800" b="1" dirty="0" err="1"/>
              <a:t>або</a:t>
            </a:r>
            <a:r>
              <a:rPr lang="ru-RU" sz="2800" b="1" dirty="0"/>
              <a:t> на контракт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endParaRPr lang="en-US" sz="2800" b="1" dirty="0"/>
          </a:p>
          <a:p>
            <a:pPr marL="45719" indent="0">
              <a:lnSpc>
                <a:spcPct val="100000"/>
              </a:lnSpc>
              <a:buNone/>
            </a:pPr>
            <a:r>
              <a:rPr lang="ru-RU" sz="2800" b="1" dirty="0" err="1"/>
              <a:t>будуть</a:t>
            </a:r>
            <a:r>
              <a:rPr lang="ru-RU" sz="2800" b="1" dirty="0"/>
              <a:t> </a:t>
            </a:r>
            <a:r>
              <a:rPr lang="ru-RU" sz="2800" b="1" dirty="0" err="1"/>
              <a:t>потрібні</a:t>
            </a:r>
            <a:r>
              <a:rPr lang="ru-RU" sz="2800" b="1" dirty="0"/>
              <a:t> </a:t>
            </a:r>
            <a:r>
              <a:rPr lang="ru-RU" sz="2800" b="1" dirty="0" err="1"/>
              <a:t>такі</a:t>
            </a:r>
            <a:r>
              <a:rPr lang="ru-RU" sz="2800" b="1" dirty="0"/>
              <a:t> </a:t>
            </a:r>
            <a:r>
              <a:rPr lang="ru-RU" sz="2800" b="1" dirty="0" err="1"/>
              <a:t>сертифікати</a:t>
            </a:r>
            <a:r>
              <a:rPr lang="ru-RU" sz="2800" b="1" dirty="0"/>
              <a:t> ЗНО:</a:t>
            </a:r>
            <a:endParaRPr lang="ru-RU" sz="2800" dirty="0"/>
          </a:p>
          <a:p>
            <a:pPr fontAlgn="base">
              <a:lnSpc>
                <a:spcPct val="100000"/>
              </a:lnSpc>
            </a:pP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Українська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мова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література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fontAlgn="base">
              <a:lnSpc>
                <a:spcPct val="100000"/>
              </a:lnSpc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Математика (≥ 120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балів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);</a:t>
            </a:r>
          </a:p>
          <a:p>
            <a:pPr fontAlgn="base">
              <a:lnSpc>
                <a:spcPct val="100000"/>
              </a:lnSpc>
            </a:pP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Іноземна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мова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1">
                    <a:lumMod val="50000"/>
                  </a:schemeClr>
                </a:solidFill>
              </a:rPr>
              <a:t>або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Фізика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2800" i="1" dirty="0" err="1">
                <a:solidFill>
                  <a:schemeClr val="bg1">
                    <a:lumMod val="50000"/>
                  </a:schemeClr>
                </a:solidFill>
              </a:rPr>
              <a:t>або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Географія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45719" indent="0">
              <a:buNone/>
            </a:pPr>
            <a:r>
              <a:rPr lang="ru-RU" sz="2800" b="1" dirty="0"/>
              <a:t>Для </a:t>
            </a:r>
            <a:r>
              <a:rPr lang="ru-RU" sz="2800" b="1" dirty="0" err="1"/>
              <a:t>вступу</a:t>
            </a:r>
            <a:r>
              <a:rPr lang="ru-RU" sz="2800" b="1" dirty="0"/>
              <a:t> </a:t>
            </a:r>
            <a:r>
              <a:rPr lang="ru-RU" sz="2800" b="1" dirty="0" err="1"/>
              <a:t>лише</a:t>
            </a:r>
            <a:r>
              <a:rPr lang="ru-RU" sz="2800" b="1" dirty="0"/>
              <a:t> на контракт:</a:t>
            </a:r>
            <a:endParaRPr lang="ru-RU" sz="2800" dirty="0"/>
          </a:p>
          <a:p>
            <a:pPr fontAlgn="base"/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Українська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мова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література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;</a:t>
            </a:r>
          </a:p>
          <a:p>
            <a:pPr fontAlgn="base"/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Математика;</a:t>
            </a:r>
          </a:p>
          <a:p>
            <a:pPr fontAlgn="base"/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Біологія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i="1" dirty="0" err="1">
                <a:solidFill>
                  <a:schemeClr val="bg1">
                    <a:lumMod val="50000"/>
                  </a:schemeClr>
                </a:solidFill>
              </a:rPr>
              <a:t>або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Історія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</a:rPr>
              <a:t>України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13863" b="-2639"/>
          <a:stretch/>
        </p:blipFill>
        <p:spPr>
          <a:xfrm>
            <a:off x="7137071" y="416390"/>
            <a:ext cx="5138059" cy="58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609600"/>
            <a:ext cx="10801350" cy="206531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7200" b="1" dirty="0"/>
              <a:t>В тебе ще залишилися сумніви?</a:t>
            </a:r>
            <a:endParaRPr lang="ru-RU" sz="72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1939" y="3398818"/>
            <a:ext cx="9872871" cy="757052"/>
          </a:xfrm>
        </p:spPr>
        <p:txBody>
          <a:bodyPr>
            <a:noAutofit/>
          </a:bodyPr>
          <a:lstStyle/>
          <a:p>
            <a:pPr marL="45719" indent="0" algn="ctr">
              <a:buNone/>
            </a:pPr>
            <a:r>
              <a:rPr lang="uk-UA" sz="4800" b="1" dirty="0">
                <a:solidFill>
                  <a:schemeClr val="bg1">
                    <a:lumMod val="50000"/>
                  </a:schemeClr>
                </a:solidFill>
              </a:rPr>
              <a:t>Тоді в нас ще залишилися аргументи!</a:t>
            </a:r>
            <a:endParaRPr lang="ru-RU"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189"/>
          <a:stretch/>
        </p:blipFill>
        <p:spPr>
          <a:xfrm>
            <a:off x="7048500" y="1532610"/>
            <a:ext cx="5385290" cy="383088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8182" y="304800"/>
            <a:ext cx="9627918" cy="103860"/>
          </a:xfrm>
        </p:spPr>
        <p:txBody>
          <a:bodyPr>
            <a:noAutofit/>
          </a:bodyPr>
          <a:lstStyle/>
          <a:p>
            <a:pPr marL="45719" indent="0" algn="ctr">
              <a:buNone/>
            </a:pPr>
            <a:r>
              <a:rPr lang="uk-UA" sz="5000" b="1" dirty="0" smtClean="0"/>
              <a:t>Які переваги роботи вчителем?</a:t>
            </a:r>
            <a:endParaRPr lang="ru-RU" sz="5000" b="1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52402" y="819150"/>
            <a:ext cx="6896098" cy="57721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594" indent="-182875" algn="l" defTabSz="914377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ru-RU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1</a:t>
            </a:r>
            <a:r>
              <a:rPr lang="uk-UA" sz="2200" dirty="0" smtClean="0"/>
              <a:t>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На роботі вчителю ніколи не буває нудно. Щодня він спілкується з різними учнями. </a:t>
            </a:r>
            <a:endParaRPr lang="uk-UA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2</a:t>
            </a:r>
            <a:r>
              <a:rPr lang="uk-UA" sz="2200" dirty="0" smtClean="0"/>
              <a:t>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У вчителів зручний робочий графік та велика відпустка.</a:t>
            </a: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3</a:t>
            </a:r>
            <a:r>
              <a:rPr lang="uk-UA" sz="2200" dirty="0" smtClean="0"/>
              <a:t>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Стабільність. Вчитель ніколи не сидітиме без роботи через свою затребувану професію.</a:t>
            </a:r>
            <a:endParaRPr lang="uk-UA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4</a:t>
            </a:r>
            <a:r>
              <a:rPr lang="uk-UA" sz="2200" dirty="0" smtClean="0"/>
              <a:t>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Постійний саморозвиток, робота з інформацією різного спрямування. </a:t>
            </a:r>
            <a:r>
              <a:rPr lang="uk-UA" sz="2200" dirty="0">
                <a:solidFill>
                  <a:schemeClr val="bg1">
                    <a:lumMod val="50000"/>
                  </a:schemeClr>
                </a:solidFill>
              </a:rPr>
              <a:t>Т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и знатимеш безліч </a:t>
            </a:r>
            <a:r>
              <a:rPr lang="uk-UA" sz="2200" dirty="0" err="1" smtClean="0">
                <a:solidFill>
                  <a:schemeClr val="bg1">
                    <a:lumMod val="50000"/>
                  </a:schemeClr>
                </a:solidFill>
              </a:rPr>
              <a:t>цікавинок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  <a:endParaRPr lang="uk-UA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5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. Вчитель навчає, допомагає дітям розвинути свій талант. А це, погодься, приносить велике задоволення.</a:t>
            </a:r>
            <a:endParaRPr lang="uk-UA" sz="2200" dirty="0">
              <a:solidFill>
                <a:schemeClr val="bg1">
                  <a:lumMod val="50000"/>
                </a:schemeClr>
              </a:solidFill>
            </a:endParaRP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6.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Постійні нові знайомства.</a:t>
            </a:r>
          </a:p>
          <a:p>
            <a:pPr marL="274314" lvl="1" indent="0">
              <a:lnSpc>
                <a:spcPct val="100000"/>
              </a:lnSpc>
              <a:buNone/>
            </a:pPr>
            <a:r>
              <a:rPr lang="uk-UA" sz="2200" b="1" dirty="0" smtClean="0"/>
              <a:t>7. </a:t>
            </a:r>
            <a:r>
              <a:rPr lang="uk-UA" sz="2200" dirty="0" smtClean="0">
                <a:solidFill>
                  <a:schemeClr val="bg1">
                    <a:lumMod val="50000"/>
                  </a:schemeClr>
                </a:solidFill>
              </a:rPr>
              <a:t>Можливість кар’єрного росту та високої зарплатні.</a:t>
            </a:r>
          </a:p>
        </p:txBody>
      </p:sp>
    </p:spTree>
    <p:extLst>
      <p:ext uri="{BB962C8B-B14F-4D97-AF65-F5344CB8AC3E}">
        <p14:creationId xmlns:p14="http://schemas.microsoft.com/office/powerpoint/2010/main" val="5532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3350"/>
            <a:ext cx="12192000" cy="209931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Доєднайся до нас у </a:t>
            </a:r>
            <a:r>
              <a:rPr lang="uk-UA" b="1" dirty="0" err="1" smtClean="0"/>
              <a:t>соцмережах</a:t>
            </a:r>
            <a:r>
              <a:rPr lang="uk-UA" b="1" dirty="0" smtClean="0"/>
              <a:t> та не </a:t>
            </a:r>
            <a:r>
              <a:rPr lang="uk-UA" b="1" dirty="0" err="1" smtClean="0"/>
              <a:t>проґав</a:t>
            </a:r>
            <a:r>
              <a:rPr lang="uk-UA" b="1" dirty="0" smtClean="0"/>
              <a:t> найцікавішого з </a:t>
            </a:r>
            <a:r>
              <a:rPr lang="uk-UA" b="1" dirty="0" smtClean="0"/>
              <a:t>життя факультету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7732"/>
          <a:stretch/>
        </p:blipFill>
        <p:spPr>
          <a:xfrm>
            <a:off x="809792" y="3014602"/>
            <a:ext cx="3655488" cy="220457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028" name="Picture 4" descr="Файл:Facebook Logo (2019).png — Викиново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692" y="1578557"/>
            <a:ext cx="1068421" cy="106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Vector, 130000+ Logo Graphic Resources for Free Download в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532" y="1386979"/>
            <a:ext cx="1528009" cy="1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/>
          <a:stretch/>
        </p:blipFill>
        <p:spPr>
          <a:xfrm>
            <a:off x="7134817" y="2914988"/>
            <a:ext cx="3046209" cy="247704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8"/>
          <a:stretch/>
        </p:blipFill>
        <p:spPr>
          <a:xfrm>
            <a:off x="8695286" y="4867303"/>
            <a:ext cx="2984440" cy="143899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Picture 2" descr="Subscribe Icon of Line style - Available in SVG, PNG, EPS, AI ...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86" y="463904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1"/>
          <a:stretch/>
        </p:blipFill>
        <p:spPr>
          <a:xfrm>
            <a:off x="0" y="3429000"/>
            <a:ext cx="6858000" cy="3417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2"/>
          <a:stretch/>
        </p:blipFill>
        <p:spPr>
          <a:xfrm>
            <a:off x="-142166" y="0"/>
            <a:ext cx="6858000" cy="37882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9"/>
          <a:stretch/>
        </p:blipFill>
        <p:spPr>
          <a:xfrm>
            <a:off x="6671006" y="-11724"/>
            <a:ext cx="5586597" cy="6869723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52565" y="1497240"/>
            <a:ext cx="11210307" cy="3206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182875" algn="l" defTabSz="914377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02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15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28" indent="-182875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599960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9995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199945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49993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/>
              <a:t>Мрієш здобути якісну освіту?</a:t>
            </a:r>
          </a:p>
          <a:p>
            <a:r>
              <a:rPr lang="uk-UA" sz="3200" b="1" dirty="0" smtClean="0"/>
              <a:t>Маєш хист до математики та цифрових технологій?</a:t>
            </a:r>
          </a:p>
          <a:p>
            <a:r>
              <a:rPr lang="uk-UA" sz="3200" b="1" dirty="0" smtClean="0"/>
              <a:t>Любиш навчати інших?</a:t>
            </a:r>
          </a:p>
          <a:p>
            <a:r>
              <a:rPr lang="uk-UA" sz="3200" b="1" dirty="0" smtClean="0"/>
              <a:t>Бажаєш незабутньо провести студентські роки?</a:t>
            </a:r>
          </a:p>
          <a:p>
            <a:r>
              <a:rPr lang="uk-UA" sz="3200" b="1" dirty="0" smtClean="0"/>
              <a:t>Прагнеш отримати затребувану професію та побудувати успішну кар’єру?</a:t>
            </a:r>
          </a:p>
          <a:p>
            <a:pPr marL="45719" indent="0">
              <a:buFont typeface="Corbel" pitchFamily="34" charset="0"/>
              <a:buNone/>
            </a:pPr>
            <a:endParaRPr lang="uk-UA" sz="3600" b="1" dirty="0" smtClean="0"/>
          </a:p>
          <a:p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48218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3" r="770"/>
          <a:stretch/>
        </p:blipFill>
        <p:spPr>
          <a:xfrm>
            <a:off x="-80010" y="0"/>
            <a:ext cx="12272010" cy="692658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=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8235" y="2750820"/>
            <a:ext cx="9875520" cy="1356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6600" b="1" smtClean="0"/>
              <a:t>Дякуємо за увагу!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19793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saturation sat="0"/>
                    </a14:imgEffect>
                    <a14:imgEffect>
                      <a14:brightnessContrast bright="25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0454"/>
          <a:stretch/>
        </p:blipFill>
        <p:spPr>
          <a:xfrm>
            <a:off x="36928" y="1223158"/>
            <a:ext cx="12155072" cy="5676406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3" y="0"/>
            <a:ext cx="12173537" cy="122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7200" b="1" dirty="0" smtClean="0"/>
              <a:t>Тоді ми чекаємо </a:t>
            </a:r>
            <a:r>
              <a:rPr lang="uk-UA" sz="7200" b="1" dirty="0" smtClean="0"/>
              <a:t>саме </a:t>
            </a:r>
            <a:r>
              <a:rPr lang="uk-UA" sz="7200" b="1" dirty="0" smtClean="0"/>
              <a:t>тебе!</a:t>
            </a:r>
            <a:endParaRPr lang="ru-RU" sz="7200" b="1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8465" y="4913856"/>
            <a:ext cx="12192000" cy="19857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Запрошуємо 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здобути спеціальність </a:t>
            </a:r>
          </a:p>
          <a:p>
            <a:pPr algn="ctr"/>
            <a:r>
              <a:rPr lang="uk-UA" sz="3600" b="1" dirty="0"/>
              <a:t>«Середня освіта (математика</a:t>
            </a:r>
            <a:r>
              <a:rPr lang="uk-UA" sz="3600" b="1" dirty="0" smtClean="0"/>
              <a:t>)»</a:t>
            </a:r>
            <a:r>
              <a:rPr lang="uk-UA" sz="36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або</a:t>
            </a:r>
            <a:r>
              <a:rPr lang="uk-UA" sz="3600" b="1" dirty="0" smtClean="0"/>
              <a:t> </a:t>
            </a:r>
            <a:r>
              <a:rPr lang="uk-UA" sz="3600" b="1" dirty="0"/>
              <a:t>«Середня </a:t>
            </a:r>
            <a:r>
              <a:rPr lang="uk-UA" sz="3600" b="1" dirty="0" smtClean="0"/>
              <a:t>освіта (інформатика)»</a:t>
            </a:r>
            <a:r>
              <a:rPr lang="uk-UA" sz="3600" b="1" dirty="0" smtClean="0">
                <a:solidFill>
                  <a:schemeClr val="bg1">
                    <a:lumMod val="65000"/>
                  </a:schemeClr>
                </a:solidFill>
              </a:rPr>
              <a:t>,</a:t>
            </a:r>
            <a:r>
              <a:rPr lang="uk-UA" sz="3600" b="1" dirty="0" smtClean="0"/>
              <a:t> 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аби стати сучасним, креативним, висококваліфікованим </a:t>
            </a: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вчителем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ru-RU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337" y="1314946"/>
            <a:ext cx="5510463" cy="1211283"/>
          </a:xfrm>
        </p:spPr>
        <p:txBody>
          <a:bodyPr>
            <a:noAutofit/>
          </a:bodyPr>
          <a:lstStyle/>
          <a:p>
            <a:pPr marL="45719" indent="0">
              <a:buNone/>
            </a:pPr>
            <a:r>
              <a:rPr lang="ru-RU" sz="3300" dirty="0"/>
              <a:t>Тут </a:t>
            </a:r>
            <a:r>
              <a:rPr lang="ru-RU" sz="3300" dirty="0" err="1"/>
              <a:t>ти</a:t>
            </a:r>
            <a:r>
              <a:rPr lang="ru-RU" sz="3300" dirty="0"/>
              <a:t> </a:t>
            </a:r>
            <a:r>
              <a:rPr lang="ru-RU" sz="3300" dirty="0" err="1"/>
              <a:t>отримаєш</a:t>
            </a:r>
            <a:r>
              <a:rPr lang="ru-RU" sz="3300" dirty="0"/>
              <a:t> </a:t>
            </a:r>
            <a:r>
              <a:rPr lang="ru-RU" sz="3300" dirty="0" err="1"/>
              <a:t>фундаментальні</a:t>
            </a:r>
            <a:r>
              <a:rPr lang="ru-RU" sz="3300" dirty="0"/>
              <a:t> </a:t>
            </a:r>
            <a:r>
              <a:rPr lang="ru-RU" sz="3300" dirty="0" err="1"/>
              <a:t>математичні</a:t>
            </a:r>
            <a:r>
              <a:rPr lang="ru-RU" sz="3300" dirty="0"/>
              <a:t> </a:t>
            </a:r>
            <a:r>
              <a:rPr lang="ru-RU" sz="3300" dirty="0" err="1"/>
              <a:t>знання</a:t>
            </a:r>
            <a:r>
              <a:rPr lang="ru-RU" sz="3300" dirty="0"/>
              <a:t>, </a:t>
            </a:r>
            <a:r>
              <a:rPr lang="ru-RU" sz="3300" dirty="0" err="1"/>
              <a:t>вміння</a:t>
            </a:r>
            <a:r>
              <a:rPr lang="ru-RU" sz="3300" dirty="0"/>
              <a:t> </a:t>
            </a:r>
            <a:r>
              <a:rPr lang="ru-RU" sz="3300" dirty="0" err="1"/>
              <a:t>професійно</a:t>
            </a:r>
            <a:r>
              <a:rPr lang="ru-RU" sz="3300" dirty="0"/>
              <a:t> </a:t>
            </a:r>
            <a:r>
              <a:rPr lang="ru-RU" sz="3300" dirty="0" err="1"/>
              <a:t>працювати</a:t>
            </a:r>
            <a:r>
              <a:rPr lang="ru-RU" sz="3300" dirty="0"/>
              <a:t> з </a:t>
            </a:r>
            <a:r>
              <a:rPr lang="ru-RU" sz="3300" dirty="0" err="1"/>
              <a:t>програмним</a:t>
            </a:r>
            <a:r>
              <a:rPr lang="ru-RU" sz="3300" dirty="0"/>
              <a:t> </a:t>
            </a:r>
            <a:r>
              <a:rPr lang="ru-RU" sz="3300" dirty="0" err="1"/>
              <a:t>забезпеченням</a:t>
            </a:r>
            <a:r>
              <a:rPr lang="ru-RU" sz="3300" dirty="0"/>
              <a:t>, </a:t>
            </a:r>
            <a:r>
              <a:rPr lang="ru-RU" sz="3300" dirty="0" err="1"/>
              <a:t>навчишся</a:t>
            </a:r>
            <a:r>
              <a:rPr lang="ru-RU" sz="3300" dirty="0"/>
              <a:t> </a:t>
            </a:r>
            <a:r>
              <a:rPr lang="ru-RU" sz="3300" dirty="0" err="1"/>
              <a:t>використовувати</a:t>
            </a:r>
            <a:r>
              <a:rPr lang="ru-RU" sz="3300" dirty="0"/>
              <a:t> </a:t>
            </a:r>
            <a:r>
              <a:rPr lang="ru-RU" sz="3300" dirty="0" err="1"/>
              <a:t>сучасні</a:t>
            </a:r>
            <a:r>
              <a:rPr lang="ru-RU" sz="3300" dirty="0"/>
              <a:t> </a:t>
            </a:r>
            <a:r>
              <a:rPr lang="ru-RU" sz="3300" dirty="0" err="1"/>
              <a:t>інформаційні</a:t>
            </a:r>
            <a:r>
              <a:rPr lang="ru-RU" sz="3300" dirty="0"/>
              <a:t> </a:t>
            </a:r>
            <a:r>
              <a:rPr lang="ru-RU" sz="3300" dirty="0" err="1"/>
              <a:t>технології</a:t>
            </a:r>
            <a:r>
              <a:rPr lang="ru-RU" sz="33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15051" b="15306"/>
          <a:stretch/>
        </p:blipFill>
        <p:spPr>
          <a:xfrm>
            <a:off x="5892800" y="3377173"/>
            <a:ext cx="6299200" cy="365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-273227"/>
            <a:ext cx="6552501" cy="36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b="18546"/>
          <a:stretch/>
        </p:blipFill>
        <p:spPr>
          <a:xfrm>
            <a:off x="0" y="-1"/>
            <a:ext cx="6094127" cy="3420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/>
          <a:stretch/>
        </p:blipFill>
        <p:spPr>
          <a:xfrm>
            <a:off x="6093304" y="-3"/>
            <a:ext cx="6139628" cy="34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4" r="5496"/>
          <a:stretch/>
        </p:blipFill>
        <p:spPr>
          <a:xfrm>
            <a:off x="6063825" y="3395782"/>
            <a:ext cx="6321694" cy="352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853"/>
          <a:stretch/>
        </p:blipFill>
        <p:spPr>
          <a:xfrm>
            <a:off x="-1" y="3395784"/>
            <a:ext cx="6093305" cy="34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4652" y="1408419"/>
            <a:ext cx="5783347" cy="2696192"/>
          </a:xfrm>
        </p:spPr>
        <p:txBody>
          <a:bodyPr>
            <a:noAutofit/>
          </a:bodyPr>
          <a:lstStyle/>
          <a:p>
            <a:pPr marL="45719" indent="0">
              <a:buNone/>
            </a:pPr>
            <a:r>
              <a:rPr lang="ru-RU" sz="3300" dirty="0" err="1"/>
              <a:t>Здобудеш</a:t>
            </a:r>
            <a:r>
              <a:rPr lang="ru-RU" sz="3300" dirty="0"/>
              <a:t> </a:t>
            </a:r>
            <a:r>
              <a:rPr lang="ru-RU" sz="3300" dirty="0" err="1"/>
              <a:t>базові</a:t>
            </a:r>
            <a:r>
              <a:rPr lang="ru-RU" sz="3300" dirty="0"/>
              <a:t> </a:t>
            </a:r>
            <a:r>
              <a:rPr lang="ru-RU" sz="3300" dirty="0" err="1"/>
              <a:t>знання</a:t>
            </a:r>
            <a:r>
              <a:rPr lang="ru-RU" sz="3300" dirty="0"/>
              <a:t> </a:t>
            </a:r>
            <a:r>
              <a:rPr lang="ru-RU" sz="3300" dirty="0" err="1"/>
              <a:t>педагогіки</a:t>
            </a:r>
            <a:r>
              <a:rPr lang="ru-RU" sz="3300" dirty="0"/>
              <a:t>, </a:t>
            </a:r>
            <a:r>
              <a:rPr lang="ru-RU" sz="3300" dirty="0" err="1"/>
              <a:t>психології</a:t>
            </a:r>
            <a:r>
              <a:rPr lang="ru-RU" sz="3300" dirty="0"/>
              <a:t>, </a:t>
            </a:r>
            <a:r>
              <a:rPr lang="ru-RU" sz="3300" dirty="0" err="1"/>
              <a:t>педагогічної</a:t>
            </a:r>
            <a:r>
              <a:rPr lang="ru-RU" sz="3300" dirty="0"/>
              <a:t> </a:t>
            </a:r>
            <a:r>
              <a:rPr lang="ru-RU" sz="3300" dirty="0" err="1"/>
              <a:t>майстерності</a:t>
            </a:r>
            <a:r>
              <a:rPr lang="ru-RU" sz="3300" dirty="0"/>
              <a:t>, методики </a:t>
            </a:r>
            <a:r>
              <a:rPr lang="ru-RU" sz="3300" dirty="0" err="1"/>
              <a:t>соціально-виховної</a:t>
            </a:r>
            <a:r>
              <a:rPr lang="ru-RU" sz="3300" dirty="0"/>
              <a:t> </a:t>
            </a:r>
            <a:r>
              <a:rPr lang="ru-RU" sz="3300" dirty="0" err="1"/>
              <a:t>роботи</a:t>
            </a:r>
            <a:r>
              <a:rPr lang="ru-RU" sz="3300" dirty="0"/>
              <a:t>, в тому </a:t>
            </a:r>
            <a:r>
              <a:rPr lang="ru-RU" sz="3300" dirty="0" err="1"/>
              <a:t>числі</a:t>
            </a:r>
            <a:r>
              <a:rPr lang="ru-RU" sz="3300" dirty="0"/>
              <a:t> методики </a:t>
            </a:r>
            <a:r>
              <a:rPr lang="ru-RU" sz="3300" dirty="0" err="1"/>
              <a:t>роботи</a:t>
            </a:r>
            <a:r>
              <a:rPr lang="ru-RU" sz="3300" dirty="0"/>
              <a:t> </a:t>
            </a:r>
            <a:r>
              <a:rPr lang="ru-RU" sz="3300" dirty="0" err="1"/>
              <a:t>класного</a:t>
            </a:r>
            <a:r>
              <a:rPr lang="ru-RU" sz="3300" dirty="0"/>
              <a:t> </a:t>
            </a:r>
            <a:r>
              <a:rPr lang="ru-RU" sz="3300" dirty="0" err="1"/>
              <a:t>керівника</a:t>
            </a:r>
            <a:r>
              <a:rPr lang="ru-RU" sz="3300" dirty="0"/>
              <a:t>, а </a:t>
            </a:r>
            <a:r>
              <a:rPr lang="ru-RU" sz="3300" dirty="0" err="1"/>
              <a:t>також</a:t>
            </a:r>
            <a:r>
              <a:rPr lang="ru-RU" sz="3300" dirty="0"/>
              <a:t> методики </a:t>
            </a:r>
            <a:r>
              <a:rPr lang="ru-RU" sz="3300" dirty="0" err="1"/>
              <a:t>викладання</a:t>
            </a:r>
            <a:r>
              <a:rPr lang="ru-RU" sz="3300" dirty="0"/>
              <a:t> математики та </a:t>
            </a:r>
            <a:r>
              <a:rPr lang="ru-RU" sz="3300" dirty="0" err="1"/>
              <a:t>інформатики</a:t>
            </a:r>
            <a:r>
              <a:rPr lang="ru-RU" sz="33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324"/>
            <a:ext cx="5791201" cy="3829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582"/>
            <a:ext cx="5791201" cy="38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571500"/>
            <a:ext cx="11658600" cy="1866900"/>
          </a:xfrm>
        </p:spPr>
        <p:txBody>
          <a:bodyPr>
            <a:normAutofit/>
          </a:bodyPr>
          <a:lstStyle/>
          <a:p>
            <a:pPr marL="45719" indent="0" algn="ctr">
              <a:buNone/>
            </a:pPr>
            <a:r>
              <a:rPr lang="ru-RU" sz="3200" dirty="0"/>
              <a:t>А </a:t>
            </a:r>
            <a:r>
              <a:rPr lang="ru-RU" sz="3200" dirty="0" err="1"/>
              <a:t>проходження</a:t>
            </a:r>
            <a:r>
              <a:rPr lang="ru-RU" sz="3200" dirty="0"/>
              <a:t> </a:t>
            </a:r>
            <a:r>
              <a:rPr lang="ru-RU" sz="3200" dirty="0" err="1"/>
              <a:t>педагогічної</a:t>
            </a:r>
            <a:r>
              <a:rPr lang="ru-RU" sz="3200" dirty="0"/>
              <a:t> практики </a:t>
            </a:r>
            <a:r>
              <a:rPr lang="ru-RU" sz="3200" dirty="0" err="1"/>
              <a:t>сформує</a:t>
            </a:r>
            <a:r>
              <a:rPr lang="ru-RU" sz="3200" dirty="0"/>
              <a:t> в тебе </a:t>
            </a:r>
            <a:r>
              <a:rPr lang="ru-RU" sz="3200" dirty="0" err="1"/>
              <a:t>вміння</a:t>
            </a:r>
            <a:r>
              <a:rPr lang="ru-RU" sz="3200" dirty="0"/>
              <a:t> </a:t>
            </a:r>
            <a:r>
              <a:rPr lang="ru-RU" sz="3200" dirty="0" err="1"/>
              <a:t>вирішувати</a:t>
            </a:r>
            <a:r>
              <a:rPr lang="ru-RU" sz="3200" dirty="0"/>
              <a:t> </a:t>
            </a:r>
            <a:r>
              <a:rPr lang="ru-RU" sz="3200" dirty="0" err="1"/>
              <a:t>актуальні</a:t>
            </a:r>
            <a:r>
              <a:rPr lang="ru-RU" sz="3200" dirty="0"/>
              <a:t> </a:t>
            </a:r>
            <a:r>
              <a:rPr lang="ru-RU" sz="3200" dirty="0" err="1"/>
              <a:t>проблеми</a:t>
            </a:r>
            <a:r>
              <a:rPr lang="ru-RU" sz="3200" dirty="0"/>
              <a:t> </a:t>
            </a:r>
            <a:r>
              <a:rPr lang="ru-RU" sz="3200" dirty="0" err="1"/>
              <a:t>навчання</a:t>
            </a:r>
            <a:r>
              <a:rPr lang="ru-RU" sz="3200" dirty="0"/>
              <a:t> математики й </a:t>
            </a:r>
            <a:r>
              <a:rPr lang="ru-RU" sz="3200" dirty="0" err="1"/>
              <a:t>інформатики</a:t>
            </a:r>
            <a:r>
              <a:rPr lang="ru-RU" sz="3200" dirty="0"/>
              <a:t> у закладах </a:t>
            </a:r>
            <a:r>
              <a:rPr lang="ru-RU" sz="3200" dirty="0" err="1"/>
              <a:t>освіти</a:t>
            </a:r>
            <a:r>
              <a:rPr lang="ru-RU" sz="3200" dirty="0"/>
              <a:t>; </a:t>
            </a:r>
            <a:r>
              <a:rPr lang="ru-RU" sz="3200" dirty="0" err="1"/>
              <a:t>планувати</a:t>
            </a:r>
            <a:r>
              <a:rPr lang="ru-RU" sz="3200" dirty="0"/>
              <a:t>, </a:t>
            </a:r>
            <a:r>
              <a:rPr lang="ru-RU" sz="3200" dirty="0" err="1"/>
              <a:t>організовувати</a:t>
            </a:r>
            <a:r>
              <a:rPr lang="ru-RU" sz="3200" dirty="0"/>
              <a:t> й вести </a:t>
            </a:r>
            <a:r>
              <a:rPr lang="ru-RU" sz="3200" dirty="0" err="1" smtClean="0"/>
              <a:t>навчально-виховну</a:t>
            </a:r>
            <a:r>
              <a:rPr lang="ru-RU" sz="3200" dirty="0" smtClean="0"/>
              <a:t> </a:t>
            </a:r>
            <a:r>
              <a:rPr lang="ru-RU" sz="3200" dirty="0"/>
              <a:t>роботу. </a:t>
            </a:r>
          </a:p>
          <a:p>
            <a:pPr algn="ctr"/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7" r="22978"/>
          <a:stretch/>
        </p:blipFill>
        <p:spPr>
          <a:xfrm>
            <a:off x="3423320" y="2990037"/>
            <a:ext cx="3977201" cy="342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094" b="18134"/>
          <a:stretch/>
        </p:blipFill>
        <p:spPr>
          <a:xfrm>
            <a:off x="155581" y="2991173"/>
            <a:ext cx="3267739" cy="3418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4886" r="21834" b="34893"/>
          <a:stretch/>
        </p:blipFill>
        <p:spPr>
          <a:xfrm>
            <a:off x="7400521" y="2990037"/>
            <a:ext cx="4635898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195" y="701040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 smtClean="0"/>
              <a:t>Також у нас тебе чекають незабутні студентські роки!</a:t>
            </a:r>
            <a:endParaRPr lang="ru-RU" sz="6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58" y="2647950"/>
            <a:ext cx="9406757" cy="4038600"/>
          </a:xfrm>
        </p:spPr>
      </p:pic>
    </p:spTree>
    <p:extLst>
      <p:ext uri="{BB962C8B-B14F-4D97-AF65-F5344CB8AC3E}">
        <p14:creationId xmlns:p14="http://schemas.microsoft.com/office/powerpoint/2010/main" val="423690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/>
          </p:cNvPicPr>
          <p:nvPr/>
        </p:nvPicPr>
        <p:blipFill rotWithShape="1">
          <a:blip r:embed="rId2"/>
          <a:srcRect r="30509" b="18998"/>
          <a:stretch/>
        </p:blipFill>
        <p:spPr>
          <a:xfrm>
            <a:off x="-2" y="-153990"/>
            <a:ext cx="3866453" cy="3724924"/>
          </a:xfrm>
          <a:prstGeom prst="rect">
            <a:avLst/>
          </a:prstGeom>
          <a:ln w="76200"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1958" t="20905"/>
          <a:stretch/>
        </p:blipFill>
        <p:spPr>
          <a:xfrm>
            <a:off x="7752739" y="-15820"/>
            <a:ext cx="4782822" cy="3222586"/>
          </a:xfrm>
          <a:prstGeom prst="rect">
            <a:avLst/>
          </a:prstGeom>
          <a:ln w="76200"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"/>
          <a:stretch/>
        </p:blipFill>
        <p:spPr>
          <a:xfrm>
            <a:off x="3695536" y="-158089"/>
            <a:ext cx="4721526" cy="3753696"/>
          </a:xfrm>
          <a:prstGeom prst="rect">
            <a:avLst/>
          </a:prstGeom>
          <a:ln w="76200"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5969" b="7022"/>
          <a:stretch/>
        </p:blipFill>
        <p:spPr>
          <a:xfrm>
            <a:off x="-1" y="3440624"/>
            <a:ext cx="5212377" cy="3408525"/>
          </a:xfrm>
          <a:prstGeom prst="rect">
            <a:avLst/>
          </a:prstGeom>
          <a:ln w="76200"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33822" b="4625"/>
          <a:stretch/>
        </p:blipFill>
        <p:spPr>
          <a:xfrm>
            <a:off x="4038778" y="3570934"/>
            <a:ext cx="4378284" cy="3278215"/>
          </a:xfrm>
          <a:prstGeom prst="rect">
            <a:avLst/>
          </a:prstGeom>
          <a:ln w="7620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2980"/>
          <a:stretch/>
        </p:blipFill>
        <p:spPr>
          <a:xfrm>
            <a:off x="7984951" y="3215618"/>
            <a:ext cx="4207049" cy="3633531"/>
          </a:xfrm>
          <a:prstGeom prst="rect">
            <a:avLst/>
          </a:prstGeom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593742" y="2753931"/>
            <a:ext cx="9004516" cy="995667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45719" indent="0" algn="ctr">
              <a:buNone/>
            </a:pPr>
            <a:r>
              <a:rPr lang="uk-UA" sz="3600" b="1" dirty="0" smtClean="0"/>
              <a:t>Одногрупники, які за чотири роки стануть справжніми друзями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27867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704</TotalTime>
  <Words>252</Words>
  <Application>Microsoft Office PowerPoint</Application>
  <PresentationFormat>Широкоэкранный</PresentationFormat>
  <Paragraphs>48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Також у нас тебе чекають незабутні студентські роки!</vt:lpstr>
      <vt:lpstr>Презентация PowerPoint</vt:lpstr>
      <vt:lpstr>Презентация PowerPoint</vt:lpstr>
      <vt:lpstr>Презентация PowerPoint</vt:lpstr>
      <vt:lpstr>Найцікавіше дозвілля</vt:lpstr>
      <vt:lpstr>Презентация PowerPoint</vt:lpstr>
      <vt:lpstr>Презентация PowerPoint</vt:lpstr>
      <vt:lpstr>Презентация PowerPoint</vt:lpstr>
      <vt:lpstr>Презентация PowerPoint</vt:lpstr>
      <vt:lpstr>В тебе ще залишилися сумніви?</vt:lpstr>
      <vt:lpstr>Презентация PowerPoint</vt:lpstr>
      <vt:lpstr>Доєднайся до нас у соцмережах та не проґав найцікавішого з життя факультету</vt:lpstr>
      <vt:lpstr>=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 вітає  кафедра алгебри та інформатики  </dc:title>
  <dc:creator>Пользователь Windows</dc:creator>
  <cp:lastModifiedBy>Пользователь Windows</cp:lastModifiedBy>
  <cp:revision>57</cp:revision>
  <dcterms:created xsi:type="dcterms:W3CDTF">2020-04-21T18:51:39Z</dcterms:created>
  <dcterms:modified xsi:type="dcterms:W3CDTF">2020-04-24T09:05:06Z</dcterms:modified>
</cp:coreProperties>
</file>